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9144000"/>
  <p:notesSz cx="6858000" cy="9144000"/>
  <p:embeddedFontLst>
    <p:embeddedFont>
      <p:font typeface="Roboto Slab"/>
      <p:regular r:id="rId24"/>
      <p:bold r:id="rId25"/>
    </p:embeddedFont>
    <p:embeddedFont>
      <p:font typeface="Raleway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Source Sans Pro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3" name="Finn Zhan Chen"/>
  <p:cmAuthor clrIdx="1" id="1" initials="" lastIdx="1" name="Mahbub Iftekhar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Slab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regular.fntdata"/><Relationship Id="rId25" Type="http://schemas.openxmlformats.org/officeDocument/2006/relationships/font" Target="fonts/RobotoSlab-bold.fntdata"/><Relationship Id="rId28" Type="http://schemas.openxmlformats.org/officeDocument/2006/relationships/font" Target="fonts/Raleway-italic.fntdata"/><Relationship Id="rId27" Type="http://schemas.openxmlformats.org/officeDocument/2006/relationships/font" Target="fonts/Raleway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6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5.xml"/><Relationship Id="rId32" Type="http://schemas.openxmlformats.org/officeDocument/2006/relationships/font" Target="fonts/Roboto-italic.fntdata"/><Relationship Id="rId13" Type="http://schemas.openxmlformats.org/officeDocument/2006/relationships/slide" Target="slides/slide8.xml"/><Relationship Id="rId35" Type="http://schemas.openxmlformats.org/officeDocument/2006/relationships/font" Target="fonts/SourceSansPro-bold.fntdata"/><Relationship Id="rId12" Type="http://schemas.openxmlformats.org/officeDocument/2006/relationships/slide" Target="slides/slide7.xml"/><Relationship Id="rId34" Type="http://schemas.openxmlformats.org/officeDocument/2006/relationships/font" Target="fonts/SourceSansPro-regular.fntdata"/><Relationship Id="rId15" Type="http://schemas.openxmlformats.org/officeDocument/2006/relationships/slide" Target="slides/slide10.xml"/><Relationship Id="rId37" Type="http://schemas.openxmlformats.org/officeDocument/2006/relationships/font" Target="fonts/SourceSansPro-boldItalic.fntdata"/><Relationship Id="rId14" Type="http://schemas.openxmlformats.org/officeDocument/2006/relationships/slide" Target="slides/slide9.xml"/><Relationship Id="rId36" Type="http://schemas.openxmlformats.org/officeDocument/2006/relationships/font" Target="fonts/SourceSansPr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03-31T16:00:59.798">
    <p:pos x="6000" y="0"/>
    <p:text>Explain what the solution is, robot + android</p:text>
  </p:cm>
  <p:cm authorId="1" idx="1" dt="2018-03-31T16:00:59.798">
    <p:pos x="6000" y="100"/>
    <p:text>Okey Dokey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8-03-27T12:52:55.664">
    <p:pos x="6000" y="0"/>
    <p:text>Some high-level overview of the technical side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8-04-13T19:09:00.928">
    <p:pos x="6000" y="0"/>
    <p:text>Don't worry about the overlapping numbers, they are just animations on top of each other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Mahbub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Mahbub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Mahbub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Mahbub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Engage audience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Put you hands up if you have been to a museum in a foreign country and you can’t understand the art descriptions due to limited or no fluency in the local language?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Don’t worry, you are not the only one, many international visitors who come to the UK feels the same way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In the UK, according to </a:t>
            </a:r>
            <a:r>
              <a:rPr lang="en"/>
              <a:t>Department for Culture, Media and Sport (UK)</a:t>
            </a:r>
            <a:r>
              <a:rPr lang="en"/>
              <a:t>, in the past number of years the number of international visitors have been increasing steadily and now makes up around 50% of total museum visitors. Many of which comes from non-english speaking country with limited or no fluency 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According to the </a:t>
            </a:r>
            <a:r>
              <a:rPr lang="en"/>
              <a:t>Office for National Statistics (UK), the annual revenue of museums has been fluctuating and stagnant in the past 5 years and is expected to be like this.</a:t>
            </a:r>
            <a:endParaRPr/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There are just not enough assistance in the museum at all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Mahbub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Audio Guide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Tour Guide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 Guide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RobotTour Guide is the combination of a human guide and an android app, readily available and engaging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change the X-axis to something else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Mahbub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Robotic museum helper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Companion android app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Mahbub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RoboTour has multi language support cutting down on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Finn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talk why our customer, the museums, would want RoboTour in their museums. We want to bring innovation to museums and the way they interact with customers and how they donate.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Mobile POS Market Worldwide is extremely attractive (according to statista)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2016 = 240bn$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2022 = 9,300bn$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5400% increase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future trend of payment is truly cashless and mobile, so will donation we believe. This provides a seamsless integration into cashless donation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With this value proposition and we aim to Increase Revenue by 30%, that’s around £170M. This increase is achieved by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1. Mobile donation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2. Gift shop sales Improvement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3. Globalisation, more international tourists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Finn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Let’s talk why our customer, the museums, would want RoboTour in their museums. We want to bring innovation to museums and the way they interact with customers and how they donate.</a:t>
            </a:r>
            <a:endParaRPr>
              <a:solidFill>
                <a:schemeClr val="dk1"/>
              </a:solidFill>
            </a:endParaRP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Mobile POS Market Worldwide is extremely attractive (according to statista)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2016 = 240bn$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2022 = 9,300bn$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5400% increase</a:t>
            </a:r>
            <a:endParaRPr>
              <a:solidFill>
                <a:schemeClr val="dk1"/>
              </a:solidFill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>
                <a:solidFill>
                  <a:schemeClr val="dk1"/>
                </a:solidFill>
              </a:rPr>
              <a:t>The future trend of payment is truly cashless and mobile, so will donation we believe. This provides a seamsless integration into cashless donation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With this value proposition and we aim to Increase Revenue by 30%, that’s around £170M. This increase is achieved by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1. Mobile donation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2. Gift shop sales Improvement</a:t>
            </a:r>
            <a:endParaRPr>
              <a:solidFill>
                <a:schemeClr val="dk1"/>
              </a:solidFill>
            </a:endParaRPr>
          </a:p>
          <a:p>
            <a: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chemeClr val="dk1"/>
                </a:solidFill>
              </a:rPr>
              <a:t>3. Globalisation, more international tourists</a:t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business model is super simple, subscription based model where our partners pay on yearly subscription for each robot. Our app will also provide gift shop ads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1700185" y="1360350"/>
            <a:ext cx="5807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b="1" sz="6000">
                <a:solidFill>
                  <a:srgbClr val="0091EA"/>
                </a:solidFill>
              </a:defRPr>
            </a:lvl9pPr>
          </a:lstStyle>
          <a:p/>
        </p:txBody>
      </p:sp>
      <p:sp>
        <p:nvSpPr>
          <p:cNvPr id="11" name="Shape 11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827727" y="4597554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579635" y="3373479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11843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626322" y="133987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803950" y="5654657"/>
            <a:ext cx="190200" cy="1905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196310" y="1990890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1738050" y="271322"/>
            <a:ext cx="253800" cy="2538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1659" y="250448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4271584" y="474825"/>
            <a:ext cx="75900" cy="75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7729213" y="6127438"/>
            <a:ext cx="253800" cy="254100"/>
          </a:xfrm>
          <a:prstGeom prst="ellipse">
            <a:avLst/>
          </a:prstGeom>
          <a:noFill/>
          <a:ln cap="flat" cmpd="sng" w="19050">
            <a:solidFill>
              <a:srgbClr val="0091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b="1" sz="4800"/>
            </a:lvl9pPr>
          </a:lstStyle>
          <a:p/>
        </p:txBody>
      </p:sp>
      <p:sp>
        <p:nvSpPr>
          <p:cNvPr id="28" name="Shape 28"/>
          <p:cNvSpPr txBox="1"/>
          <p:nvPr>
            <p:ph idx="1" type="subTitle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>
                <a:solidFill>
                  <a:srgbClr val="607D8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SzPts val="3000"/>
              <a:buNone/>
              <a:defRPr sz="3000">
                <a:solidFill>
                  <a:srgbClr val="607D8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nnections-05.png" id="30" name="Shape 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5945" y="0"/>
            <a:ext cx="913210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Shape 31"/>
          <p:cNvSpPr txBox="1"/>
          <p:nvPr>
            <p:ph idx="1" type="body"/>
          </p:nvPr>
        </p:nvSpPr>
        <p:spPr>
          <a:xfrm>
            <a:off x="1215300" y="2501400"/>
            <a:ext cx="6713400" cy="109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57200" lvl="0" marL="457200" rtl="0" algn="ctr">
              <a:spcBef>
                <a:spcPts val="600"/>
              </a:spcBef>
              <a:spcAft>
                <a:spcPts val="0"/>
              </a:spcAft>
              <a:buClr>
                <a:srgbClr val="263238"/>
              </a:buClr>
              <a:buSzPts val="3600"/>
              <a:buChar char="◎"/>
              <a:defRPr i="1" sz="3600"/>
            </a:lvl1pPr>
            <a:lvl2pPr indent="-457200" lvl="1" marL="914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2pPr>
            <a:lvl3pPr indent="-457200" lvl="2" marL="1371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◉"/>
              <a:defRPr i="1" sz="3600"/>
            </a:lvl3pPr>
            <a:lvl4pPr indent="-457200" lvl="3" marL="1828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4pPr>
            <a:lvl5pPr indent="-457200" lvl="4" marL="22860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5pPr>
            <a:lvl6pPr indent="-457200" lvl="5" marL="27432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6pPr>
            <a:lvl7pPr indent="-457200" lvl="6" marL="32004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●"/>
              <a:defRPr i="1" sz="3600"/>
            </a:lvl7pPr>
            <a:lvl8pPr indent="-457200" lvl="7" marL="36576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○"/>
              <a:defRPr i="1" sz="3600"/>
            </a:lvl8pPr>
            <a:lvl9pPr indent="-457200" lvl="8" marL="4114800" rtl="0" algn="ctr"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ts val="3600"/>
              <a:buChar char="■"/>
              <a:defRPr i="1" sz="3600"/>
            </a:lvl9pPr>
          </a:lstStyle>
          <a:p/>
        </p:txBody>
      </p:sp>
      <p:grpSp>
        <p:nvGrpSpPr>
          <p:cNvPr id="32" name="Shape 32"/>
          <p:cNvGrpSpPr/>
          <p:nvPr/>
        </p:nvGrpSpPr>
        <p:grpSpPr>
          <a:xfrm>
            <a:off x="3593400" y="1074285"/>
            <a:ext cx="1957200" cy="1093200"/>
            <a:chOff x="3593400" y="1760085"/>
            <a:chExt cx="1957200" cy="1093200"/>
          </a:xfrm>
        </p:grpSpPr>
        <p:sp>
          <p:nvSpPr>
            <p:cNvPr id="33" name="Shape 33"/>
            <p:cNvSpPr txBox="1"/>
            <p:nvPr/>
          </p:nvSpPr>
          <p:spPr>
            <a:xfrm>
              <a:off x="3593400" y="1872097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0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b="1" sz="60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Shape 3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cap="flat" cmpd="sng" w="9525">
              <a:solidFill>
                <a:srgbClr val="CFD8DC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cap="flat" cmpd="sng" w="19050">
              <a:solidFill>
                <a:srgbClr val="CFD8D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" name="Shape 36"/>
          <p:cNvCxnSpPr>
            <a:endCxn id="34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" name="Shape 37"/>
          <p:cNvCxnSpPr/>
          <p:nvPr/>
        </p:nvCxnSpPr>
        <p:spPr>
          <a:xfrm rot="10800000">
            <a:off x="4114800" y="269685"/>
            <a:ext cx="457200" cy="8046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" name="Shape 38"/>
          <p:cNvCxnSpPr/>
          <p:nvPr/>
        </p:nvCxnSpPr>
        <p:spPr>
          <a:xfrm flipH="1" rot="10800000">
            <a:off x="4749075" y="753125"/>
            <a:ext cx="95100" cy="348900"/>
          </a:xfrm>
          <a:prstGeom prst="straightConnector1">
            <a:avLst/>
          </a:prstGeom>
          <a:noFill/>
          <a:ln cap="flat" cmpd="sng" w="9525">
            <a:solidFill>
              <a:srgbClr val="CFD8D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idx="12" type="sldNum"/>
          </p:nvPr>
        </p:nvSpPr>
        <p:spPr>
          <a:xfrm>
            <a:off x="-87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◎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682659" y="1600200"/>
            <a:ext cx="36753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93700" lvl="0" marL="457200" rtl="0">
              <a:spcBef>
                <a:spcPts val="600"/>
              </a:spcBef>
              <a:spcAft>
                <a:spcPts val="0"/>
              </a:spcAft>
              <a:buSzPts val="2600"/>
              <a:buChar char="◎"/>
              <a:defRPr sz="2600"/>
            </a:lvl1pPr>
            <a:lvl2pPr indent="-393700" lvl="1" marL="9144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2pPr>
            <a:lvl3pPr indent="-393700" lvl="2" marL="1371600" rtl="0">
              <a:spcBef>
                <a:spcPts val="0"/>
              </a:spcBef>
              <a:spcAft>
                <a:spcPts val="0"/>
              </a:spcAft>
              <a:buSzPts val="2600"/>
              <a:buChar char="◉"/>
              <a:defRPr sz="2600"/>
            </a:lvl3pPr>
            <a:lvl4pPr indent="-393700" lvl="3" marL="18288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4pPr>
            <a:lvl5pPr indent="-393700" lvl="4" marL="22860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5pPr>
            <a:lvl6pPr indent="-393700" lvl="5" marL="27432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6pPr>
            <a:lvl7pPr indent="-393700" lvl="6" marL="3200400" rtl="0">
              <a:spcBef>
                <a:spcPts val="0"/>
              </a:spcBef>
              <a:spcAft>
                <a:spcPts val="0"/>
              </a:spcAft>
              <a:buSzPts val="2600"/>
              <a:buChar char="●"/>
              <a:defRPr sz="2600"/>
            </a:lvl7pPr>
            <a:lvl8pPr indent="-393700" lvl="7" marL="3657600" rtl="0">
              <a:spcBef>
                <a:spcPts val="0"/>
              </a:spcBef>
              <a:spcAft>
                <a:spcPts val="0"/>
              </a:spcAft>
              <a:buSzPts val="2600"/>
              <a:buChar char="○"/>
              <a:defRPr sz="2600"/>
            </a:lvl8pPr>
            <a:lvl9pPr indent="-393700" lvl="8" marL="4114800" rtl="0">
              <a:spcBef>
                <a:spcPts val="0"/>
              </a:spcBef>
              <a:spcAft>
                <a:spcPts val="0"/>
              </a:spcAft>
              <a:buSzPts val="2600"/>
              <a:buChar char="■"/>
              <a:defRPr sz="2600"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786150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2" name="Shape 52"/>
          <p:cNvSpPr txBox="1"/>
          <p:nvPr>
            <p:ph idx="2" type="body"/>
          </p:nvPr>
        </p:nvSpPr>
        <p:spPr>
          <a:xfrm>
            <a:off x="3329992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3" name="Shape 53"/>
          <p:cNvSpPr txBox="1"/>
          <p:nvPr>
            <p:ph idx="3" type="body"/>
          </p:nvPr>
        </p:nvSpPr>
        <p:spPr>
          <a:xfrm>
            <a:off x="5873834" y="1600200"/>
            <a:ext cx="2419800" cy="4967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idx="1" type="body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-92" y="6333125"/>
            <a:ext cx="91440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buNone/>
              <a:defRPr/>
            </a:lvl1pPr>
            <a:lvl2pPr lvl="1" rtl="0" algn="ctr">
              <a:buNone/>
              <a:defRPr/>
            </a:lvl2pPr>
            <a:lvl3pPr lvl="2" rtl="0" algn="ctr">
              <a:buNone/>
              <a:defRPr/>
            </a:lvl3pPr>
            <a:lvl4pPr lvl="3" rtl="0" algn="ctr">
              <a:buNone/>
              <a:defRPr/>
            </a:lvl4pPr>
            <a:lvl5pPr lvl="4" rtl="0" algn="ctr">
              <a:buNone/>
              <a:defRPr/>
            </a:lvl5pPr>
            <a:lvl6pPr lvl="5" rtl="0" algn="ctr">
              <a:buNone/>
              <a:defRPr/>
            </a:lvl6pPr>
            <a:lvl7pPr lvl="6" rtl="0" algn="ctr">
              <a:buNone/>
              <a:defRPr/>
            </a:lvl7pPr>
            <a:lvl8pPr lvl="7" rtl="0" algn="ctr">
              <a:buNone/>
              <a:defRPr/>
            </a:lvl8pPr>
            <a:lvl9pPr lvl="8" rtl="0" algn="ctr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786150" y="410826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786150" y="1682267"/>
            <a:ext cx="7571700" cy="47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043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b="1" sz="1300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Relationship Id="rId4" Type="http://schemas.openxmlformats.org/officeDocument/2006/relationships/image" Target="../media/image25.png"/><Relationship Id="rId5" Type="http://schemas.openxmlformats.org/officeDocument/2006/relationships/image" Target="../media/image15.png"/><Relationship Id="rId6" Type="http://schemas.openxmlformats.org/officeDocument/2006/relationships/image" Target="../media/image19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2.xml"/><Relationship Id="rId4" Type="http://schemas.openxmlformats.org/officeDocument/2006/relationships/image" Target="../media/image25.png"/><Relationship Id="rId5" Type="http://schemas.openxmlformats.org/officeDocument/2006/relationships/image" Target="../media/image12.png"/><Relationship Id="rId6" Type="http://schemas.openxmlformats.org/officeDocument/2006/relationships/image" Target="../media/image10.png"/><Relationship Id="rId7" Type="http://schemas.openxmlformats.org/officeDocument/2006/relationships/image" Target="../media/image17.jp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comments" Target="../comments/comment3.xml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ctrTitle"/>
          </p:nvPr>
        </p:nvSpPr>
        <p:spPr>
          <a:xfrm>
            <a:off x="1258774" y="4413050"/>
            <a:ext cx="6626400" cy="15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4E8EA"/>
                </a:solidFill>
              </a:rPr>
              <a:t>Innovating the</a:t>
            </a:r>
            <a:r>
              <a:rPr lang="en" sz="3000">
                <a:solidFill>
                  <a:srgbClr val="24E8EA"/>
                </a:solidFill>
              </a:rPr>
              <a:t> museum experience to the 21st century</a:t>
            </a:r>
            <a:endParaRPr sz="3000">
              <a:solidFill>
                <a:srgbClr val="24E8EA"/>
              </a:solidFill>
            </a:endParaRPr>
          </a:p>
        </p:txBody>
      </p:sp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960" y="201315"/>
            <a:ext cx="5858024" cy="410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Market</a:t>
            </a:r>
            <a:endParaRPr sz="3000">
              <a:solidFill>
                <a:srgbClr val="4A86E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&amp; Sales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89" name="Shape 189"/>
          <p:cNvSpPr txBox="1"/>
          <p:nvPr/>
        </p:nvSpPr>
        <p:spPr>
          <a:xfrm>
            <a:off x="271850" y="3205925"/>
            <a:ext cx="2320500" cy="1230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Revenue in Year 6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£9M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3315775" y="3514000"/>
            <a:ext cx="1935000" cy="9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Subscription/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Robot/Year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£1,000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" name="Shape 191"/>
          <p:cNvSpPr txBox="1"/>
          <p:nvPr/>
        </p:nvSpPr>
        <p:spPr>
          <a:xfrm>
            <a:off x="3315250" y="4738075"/>
            <a:ext cx="1935000" cy="9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Museums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750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Shape 192"/>
          <p:cNvSpPr txBox="1"/>
          <p:nvPr/>
        </p:nvSpPr>
        <p:spPr>
          <a:xfrm>
            <a:off x="6551650" y="5256025"/>
            <a:ext cx="2320500" cy="9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Market Share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30%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3" name="Shape 193"/>
          <p:cNvSpPr txBox="1"/>
          <p:nvPr/>
        </p:nvSpPr>
        <p:spPr>
          <a:xfrm>
            <a:off x="6551650" y="4184500"/>
            <a:ext cx="2320500" cy="9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Market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2,500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4" name="Shape 194"/>
          <p:cNvCxnSpPr>
            <a:stCxn id="189" idx="3"/>
          </p:cNvCxnSpPr>
          <p:nvPr/>
        </p:nvCxnSpPr>
        <p:spPr>
          <a:xfrm>
            <a:off x="2592350" y="3821075"/>
            <a:ext cx="324000" cy="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Shape 195"/>
          <p:cNvCxnSpPr/>
          <p:nvPr/>
        </p:nvCxnSpPr>
        <p:spPr>
          <a:xfrm flipH="1">
            <a:off x="2887450" y="1454900"/>
            <a:ext cx="35100" cy="376380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6" name="Shape 196"/>
          <p:cNvCxnSpPr/>
          <p:nvPr/>
        </p:nvCxnSpPr>
        <p:spPr>
          <a:xfrm>
            <a:off x="2878750" y="3913900"/>
            <a:ext cx="417600" cy="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Shape 197"/>
          <p:cNvCxnSpPr>
            <a:endCxn id="191" idx="1"/>
          </p:cNvCxnSpPr>
          <p:nvPr/>
        </p:nvCxnSpPr>
        <p:spPr>
          <a:xfrm>
            <a:off x="2878750" y="5199175"/>
            <a:ext cx="436500" cy="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8" name="Shape 198"/>
          <p:cNvCxnSpPr>
            <a:stCxn id="191" idx="3"/>
          </p:cNvCxnSpPr>
          <p:nvPr/>
        </p:nvCxnSpPr>
        <p:spPr>
          <a:xfrm>
            <a:off x="5250250" y="5199175"/>
            <a:ext cx="481200" cy="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9" name="Shape 199"/>
          <p:cNvCxnSpPr/>
          <p:nvPr/>
        </p:nvCxnSpPr>
        <p:spPr>
          <a:xfrm>
            <a:off x="5732700" y="4627750"/>
            <a:ext cx="0" cy="111360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0" name="Shape 200"/>
          <p:cNvCxnSpPr>
            <a:endCxn id="193" idx="1"/>
          </p:cNvCxnSpPr>
          <p:nvPr/>
        </p:nvCxnSpPr>
        <p:spPr>
          <a:xfrm>
            <a:off x="5718250" y="4645600"/>
            <a:ext cx="833400" cy="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Shape 201"/>
          <p:cNvCxnSpPr>
            <a:endCxn id="192" idx="1"/>
          </p:cNvCxnSpPr>
          <p:nvPr/>
        </p:nvCxnSpPr>
        <p:spPr>
          <a:xfrm flipH="1" rot="10800000">
            <a:off x="5736850" y="5717125"/>
            <a:ext cx="814800" cy="240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Shape 202"/>
          <p:cNvSpPr txBox="1"/>
          <p:nvPr/>
        </p:nvSpPr>
        <p:spPr>
          <a:xfrm>
            <a:off x="5677775" y="2337075"/>
            <a:ext cx="2927400" cy="10779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Raleway"/>
                <a:ea typeface="Raleway"/>
                <a:cs typeface="Raleway"/>
                <a:sym typeface="Raleway"/>
              </a:rPr>
              <a:t>Key Drivers:</a:t>
            </a:r>
            <a:endParaRPr b="1"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Number of Museums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Subscription fee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AutoNum type="arabicPeriod"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Ads Revenue  Stream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3305800" y="1157375"/>
            <a:ext cx="1935000" cy="922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Ads Revenue/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Museum/Year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£2,000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3305800" y="2505099"/>
            <a:ext cx="1935000" cy="672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Robot/Museum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10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05" name="Shape 205"/>
          <p:cNvCxnSpPr/>
          <p:nvPr/>
        </p:nvCxnSpPr>
        <p:spPr>
          <a:xfrm>
            <a:off x="2906900" y="2786500"/>
            <a:ext cx="417600" cy="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Shape 206"/>
          <p:cNvCxnSpPr/>
          <p:nvPr/>
        </p:nvCxnSpPr>
        <p:spPr>
          <a:xfrm>
            <a:off x="2878750" y="1436825"/>
            <a:ext cx="417600" cy="0"/>
          </a:xfrm>
          <a:prstGeom prst="straightConnector1">
            <a:avLst/>
          </a:prstGeom>
          <a:noFill/>
          <a:ln cap="flat" cmpd="sng" w="381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7" name="Shape 207"/>
          <p:cNvSpPr txBox="1"/>
          <p:nvPr/>
        </p:nvSpPr>
        <p:spPr>
          <a:xfrm>
            <a:off x="3971975" y="6238300"/>
            <a:ext cx="2752200" cy="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Museums Association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Projections</a:t>
            </a:r>
            <a:endParaRPr sz="2600">
              <a:solidFill>
                <a:srgbClr val="4A86E8"/>
              </a:solidFill>
            </a:endParaRPr>
          </a:p>
        </p:txBody>
      </p:sp>
      <p:pic>
        <p:nvPicPr>
          <p:cNvPr id="213" name="Shape 213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938" y="1603350"/>
            <a:ext cx="7863174" cy="486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Diversification</a:t>
            </a:r>
            <a:endParaRPr sz="2000">
              <a:solidFill>
                <a:srgbClr val="4A86E8"/>
              </a:solidFill>
            </a:endParaRPr>
          </a:p>
        </p:txBody>
      </p:sp>
      <p:sp>
        <p:nvSpPr>
          <p:cNvPr id="219" name="Shape 219"/>
          <p:cNvSpPr txBox="1"/>
          <p:nvPr/>
        </p:nvSpPr>
        <p:spPr>
          <a:xfrm>
            <a:off x="628300" y="1659900"/>
            <a:ext cx="27093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Airports</a:t>
            </a:r>
            <a:endParaRPr sz="2400"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150" y="2345008"/>
            <a:ext cx="5994752" cy="3996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Diversification</a:t>
            </a:r>
            <a:endParaRPr sz="2000">
              <a:solidFill>
                <a:srgbClr val="4A86E8"/>
              </a:solidFill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628300" y="1720025"/>
            <a:ext cx="27093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Train Stations</a:t>
            </a:r>
            <a:endParaRPr sz="2400"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625" y="2286725"/>
            <a:ext cx="6294975" cy="40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Diversification</a:t>
            </a:r>
            <a:endParaRPr sz="2000">
              <a:solidFill>
                <a:srgbClr val="4A86E8"/>
              </a:solidFill>
            </a:endParaRP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4632" y="2255725"/>
            <a:ext cx="5994749" cy="39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Shape 234"/>
          <p:cNvSpPr txBox="1"/>
          <p:nvPr/>
        </p:nvSpPr>
        <p:spPr>
          <a:xfrm>
            <a:off x="628300" y="1645263"/>
            <a:ext cx="27093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Shopping centers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Timeline</a:t>
            </a:r>
            <a:endParaRPr>
              <a:solidFill>
                <a:srgbClr val="4A86E8"/>
              </a:solidFill>
            </a:endParaRPr>
          </a:p>
        </p:txBody>
      </p:sp>
      <p:grpSp>
        <p:nvGrpSpPr>
          <p:cNvPr id="240" name="Shape 240"/>
          <p:cNvGrpSpPr/>
          <p:nvPr/>
        </p:nvGrpSpPr>
        <p:grpSpPr>
          <a:xfrm>
            <a:off x="681520" y="1964790"/>
            <a:ext cx="7780950" cy="2928425"/>
            <a:chOff x="990600" y="1323975"/>
            <a:chExt cx="7162800" cy="2733525"/>
          </a:xfrm>
        </p:grpSpPr>
        <p:cxnSp>
          <p:nvCxnSpPr>
            <p:cNvPr id="241" name="Shape 241"/>
            <p:cNvCxnSpPr/>
            <p:nvPr/>
          </p:nvCxnSpPr>
          <p:spPr>
            <a:xfrm>
              <a:off x="1085850" y="2771775"/>
              <a:ext cx="69723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42" name="Shape 242"/>
            <p:cNvSpPr/>
            <p:nvPr/>
          </p:nvSpPr>
          <p:spPr>
            <a:xfrm>
              <a:off x="1419225" y="1485900"/>
              <a:ext cx="666600" cy="6666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2828925" y="3390900"/>
              <a:ext cx="666600" cy="6666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4238625" y="1476375"/>
              <a:ext cx="666600" cy="6666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7058025" y="1476375"/>
              <a:ext cx="666600" cy="6666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1676400" y="2695575"/>
              <a:ext cx="152400" cy="1524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3086100" y="2695575"/>
              <a:ext cx="152400" cy="1524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Shape 248"/>
            <p:cNvSpPr/>
            <p:nvPr/>
          </p:nvSpPr>
          <p:spPr>
            <a:xfrm>
              <a:off x="4495800" y="2695575"/>
              <a:ext cx="152400" cy="1524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249"/>
            <p:cNvSpPr/>
            <p:nvPr/>
          </p:nvSpPr>
          <p:spPr>
            <a:xfrm>
              <a:off x="5905500" y="2695575"/>
              <a:ext cx="152400" cy="1524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Shape 250"/>
            <p:cNvSpPr/>
            <p:nvPr/>
          </p:nvSpPr>
          <p:spPr>
            <a:xfrm>
              <a:off x="7315200" y="2695575"/>
              <a:ext cx="152400" cy="1524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Shape 251"/>
            <p:cNvSpPr txBox="1"/>
            <p:nvPr/>
          </p:nvSpPr>
          <p:spPr>
            <a:xfrm>
              <a:off x="2400300" y="1323975"/>
              <a:ext cx="1524000" cy="10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Investment &amp; Minimum Viable Product </a:t>
              </a:r>
              <a:endPara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7F7F7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2" name="Shape 252"/>
            <p:cNvSpPr txBox="1"/>
            <p:nvPr/>
          </p:nvSpPr>
          <p:spPr>
            <a:xfrm>
              <a:off x="990600" y="3000375"/>
              <a:ext cx="1524000" cy="10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Idea Generated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3" name="Shape 253"/>
            <p:cNvCxnSpPr/>
            <p:nvPr/>
          </p:nvCxnSpPr>
          <p:spPr>
            <a:xfrm rot="5400000">
              <a:off x="1519245" y="2424194"/>
              <a:ext cx="4668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4" name="Shape 254"/>
            <p:cNvCxnSpPr/>
            <p:nvPr/>
          </p:nvCxnSpPr>
          <p:spPr>
            <a:xfrm rot="5400000">
              <a:off x="4338646" y="2424195"/>
              <a:ext cx="4668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55" name="Shape 255"/>
            <p:cNvSpPr txBox="1"/>
            <p:nvPr/>
          </p:nvSpPr>
          <p:spPr>
            <a:xfrm>
              <a:off x="1457325" y="1666875"/>
              <a:ext cx="58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201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7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4286250" y="1666875"/>
              <a:ext cx="58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201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9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57" name="Shape 257"/>
            <p:cNvSpPr txBox="1"/>
            <p:nvPr/>
          </p:nvSpPr>
          <p:spPr>
            <a:xfrm>
              <a:off x="7096125" y="1666875"/>
              <a:ext cx="58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21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58" name="Shape 258"/>
            <p:cNvCxnSpPr/>
            <p:nvPr/>
          </p:nvCxnSpPr>
          <p:spPr>
            <a:xfrm rot="5400000">
              <a:off x="7158048" y="2424196"/>
              <a:ext cx="4668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59" name="Shape 259"/>
            <p:cNvCxnSpPr/>
            <p:nvPr/>
          </p:nvCxnSpPr>
          <p:spPr>
            <a:xfrm rot="5400000">
              <a:off x="2919420" y="3118726"/>
              <a:ext cx="4668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0" name="Shape 260"/>
            <p:cNvSpPr txBox="1"/>
            <p:nvPr/>
          </p:nvSpPr>
          <p:spPr>
            <a:xfrm>
              <a:off x="2867025" y="3571875"/>
              <a:ext cx="58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201</a:t>
              </a: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8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1" name="Shape 261"/>
            <p:cNvSpPr/>
            <p:nvPr/>
          </p:nvSpPr>
          <p:spPr>
            <a:xfrm>
              <a:off x="5648325" y="3390900"/>
              <a:ext cx="666600" cy="666600"/>
            </a:xfrm>
            <a:prstGeom prst="ellipse">
              <a:avLst/>
            </a:prstGeom>
            <a:solidFill>
              <a:srgbClr val="24E8E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62" name="Shape 262"/>
            <p:cNvCxnSpPr/>
            <p:nvPr/>
          </p:nvCxnSpPr>
          <p:spPr>
            <a:xfrm rot="5400000">
              <a:off x="5738820" y="3118726"/>
              <a:ext cx="466800" cy="1500"/>
            </a:xfrm>
            <a:prstGeom prst="straightConnector1">
              <a:avLst/>
            </a:prstGeom>
            <a:noFill/>
            <a:ln cap="flat" cmpd="sng" w="9525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63" name="Shape 263"/>
            <p:cNvSpPr txBox="1"/>
            <p:nvPr/>
          </p:nvSpPr>
          <p:spPr>
            <a:xfrm>
              <a:off x="5686425" y="3571875"/>
              <a:ext cx="5823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2020</a:t>
              </a:r>
              <a:endParaRPr b="0" i="0" sz="14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4" name="Shape 264"/>
            <p:cNvSpPr txBox="1"/>
            <p:nvPr/>
          </p:nvSpPr>
          <p:spPr>
            <a:xfrm>
              <a:off x="3810000" y="3000375"/>
              <a:ext cx="1524000" cy="10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10 Partner Museums in Scotland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5" name="Shape 265"/>
            <p:cNvSpPr txBox="1"/>
            <p:nvPr/>
          </p:nvSpPr>
          <p:spPr>
            <a:xfrm>
              <a:off x="6629400" y="3000375"/>
              <a:ext cx="1524000" cy="10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World Expansion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6" name="Shape 266"/>
            <p:cNvSpPr txBox="1"/>
            <p:nvPr/>
          </p:nvSpPr>
          <p:spPr>
            <a:xfrm>
              <a:off x="5219700" y="1323975"/>
              <a:ext cx="1524000" cy="10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F7F7F"/>
                  </a:solidFill>
                  <a:latin typeface="Roboto"/>
                  <a:ea typeface="Roboto"/>
                  <a:cs typeface="Roboto"/>
                  <a:sym typeface="Roboto"/>
                </a:rPr>
                <a:t>UK Expansion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Team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272" name="Shape 272"/>
          <p:cNvSpPr txBox="1"/>
          <p:nvPr/>
        </p:nvSpPr>
        <p:spPr>
          <a:xfrm>
            <a:off x="3595938" y="6095575"/>
            <a:ext cx="1910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Finn Zhan Chen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Analyst</a:t>
            </a:r>
            <a:endParaRPr/>
          </a:p>
        </p:txBody>
      </p:sp>
      <p:pic>
        <p:nvPicPr>
          <p:cNvPr id="273" name="Shape 2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500" y="4222012"/>
            <a:ext cx="1910400" cy="18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500" y="1574228"/>
            <a:ext cx="1910399" cy="188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4800" y="1574227"/>
            <a:ext cx="1910400" cy="1824273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 txBox="1"/>
          <p:nvPr/>
        </p:nvSpPr>
        <p:spPr>
          <a:xfrm>
            <a:off x="733650" y="3501125"/>
            <a:ext cx="25041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Mahbub Iftekhar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Manager/ Android Developer</a:t>
            </a:r>
            <a:endParaRPr/>
          </a:p>
        </p:txBody>
      </p:sp>
      <p:sp>
        <p:nvSpPr>
          <p:cNvPr id="277" name="Shape 277"/>
          <p:cNvSpPr txBox="1"/>
          <p:nvPr/>
        </p:nvSpPr>
        <p:spPr>
          <a:xfrm>
            <a:off x="3637638" y="3470300"/>
            <a:ext cx="1910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Alice Wu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Developer</a:t>
            </a:r>
            <a:endParaRPr/>
          </a:p>
        </p:txBody>
      </p:sp>
      <p:sp>
        <p:nvSpPr>
          <p:cNvPr id="278" name="Shape 278"/>
          <p:cNvSpPr txBox="1"/>
          <p:nvPr/>
        </p:nvSpPr>
        <p:spPr>
          <a:xfrm>
            <a:off x="6244788" y="3470300"/>
            <a:ext cx="1910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Deividas Lavrik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PID Expert</a:t>
            </a:r>
            <a:endParaRPr/>
          </a:p>
        </p:txBody>
      </p:sp>
      <p:sp>
        <p:nvSpPr>
          <p:cNvPr id="279" name="Shape 279"/>
          <p:cNvSpPr txBox="1"/>
          <p:nvPr/>
        </p:nvSpPr>
        <p:spPr>
          <a:xfrm>
            <a:off x="6161400" y="6095575"/>
            <a:ext cx="19104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Michal Dauenhauer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 Sensor Guru</a:t>
            </a:r>
            <a:endParaRPr/>
          </a:p>
        </p:txBody>
      </p:sp>
      <p:sp>
        <p:nvSpPr>
          <p:cNvPr id="280" name="Shape 280"/>
          <p:cNvSpPr txBox="1"/>
          <p:nvPr/>
        </p:nvSpPr>
        <p:spPr>
          <a:xfrm>
            <a:off x="849600" y="6095575"/>
            <a:ext cx="2272200" cy="6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David Speers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Android Developer/ UI UX</a:t>
            </a:r>
            <a:endParaRPr/>
          </a:p>
        </p:txBody>
      </p:sp>
      <p:pic>
        <p:nvPicPr>
          <p:cNvPr id="281" name="Shape 2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95950" y="4152126"/>
            <a:ext cx="1910399" cy="20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Shape 2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4650" y="1496325"/>
            <a:ext cx="2078414" cy="20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85600" y="4221293"/>
            <a:ext cx="1828800" cy="19652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Live</a:t>
            </a:r>
            <a:endParaRPr sz="3000">
              <a:solidFill>
                <a:srgbClr val="4A86E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Demo</a:t>
            </a:r>
            <a:endParaRPr sz="3000">
              <a:solidFill>
                <a:srgbClr val="4A86E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289" name="Shape 289"/>
          <p:cNvGrpSpPr/>
          <p:nvPr/>
        </p:nvGrpSpPr>
        <p:grpSpPr>
          <a:xfrm>
            <a:off x="6126183" y="1275485"/>
            <a:ext cx="2086208" cy="4419410"/>
            <a:chOff x="2547150" y="238125"/>
            <a:chExt cx="2525675" cy="5238750"/>
          </a:xfrm>
        </p:grpSpPr>
        <p:sp>
          <p:nvSpPr>
            <p:cNvPr id="290" name="Shape 290"/>
            <p:cNvSpPr/>
            <p:nvPr/>
          </p:nvSpPr>
          <p:spPr>
            <a:xfrm>
              <a:off x="2547150" y="238125"/>
              <a:ext cx="2525675" cy="5238750"/>
            </a:xfrm>
            <a:custGeom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Shape 291"/>
            <p:cNvSpPr/>
            <p:nvPr/>
          </p:nvSpPr>
          <p:spPr>
            <a:xfrm>
              <a:off x="3557025" y="5147100"/>
              <a:ext cx="504050" cy="179900"/>
            </a:xfrm>
            <a:custGeom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Shape 292"/>
            <p:cNvSpPr/>
            <p:nvPr/>
          </p:nvSpPr>
          <p:spPr>
            <a:xfrm>
              <a:off x="3008050" y="423600"/>
              <a:ext cx="99325" cy="99325"/>
            </a:xfrm>
            <a:custGeom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Shape 293"/>
            <p:cNvSpPr/>
            <p:nvPr/>
          </p:nvSpPr>
          <p:spPr>
            <a:xfrm>
              <a:off x="3566400" y="434850"/>
              <a:ext cx="487175" cy="76850"/>
            </a:xfrm>
            <a:custGeom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Shape 294"/>
          <p:cNvSpPr/>
          <p:nvPr/>
        </p:nvSpPr>
        <p:spPr>
          <a:xfrm>
            <a:off x="4930163" y="2920025"/>
            <a:ext cx="875700" cy="983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Shape 295"/>
          <p:cNvPicPr preferRelativeResize="0"/>
          <p:nvPr/>
        </p:nvPicPr>
        <p:blipFill rotWithShape="1">
          <a:blip r:embed="rId3">
            <a:alphaModFix/>
          </a:blip>
          <a:srcRect b="7986" l="0" r="0" t="0"/>
          <a:stretch/>
        </p:blipFill>
        <p:spPr>
          <a:xfrm>
            <a:off x="6168325" y="1646325"/>
            <a:ext cx="2001899" cy="36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25" y="2049950"/>
            <a:ext cx="4390601" cy="31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title"/>
          </p:nvPr>
        </p:nvSpPr>
        <p:spPr>
          <a:xfrm>
            <a:off x="786150" y="652251"/>
            <a:ext cx="7571700" cy="9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>
                <a:solidFill>
                  <a:srgbClr val="4A86E8"/>
                </a:solidFill>
              </a:rPr>
              <a:t>Thank You</a:t>
            </a:r>
            <a:endParaRPr sz="6000">
              <a:solidFill>
                <a:srgbClr val="4A86E8"/>
              </a:solidFill>
            </a:endParaRPr>
          </a:p>
        </p:txBody>
      </p:sp>
      <p:pic>
        <p:nvPicPr>
          <p:cNvPr id="302" name="Shape 3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985" y="1738040"/>
            <a:ext cx="5858024" cy="410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Problem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712" y="2522857"/>
            <a:ext cx="2250650" cy="212712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992238" y="4415675"/>
            <a:ext cx="18816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Language Barriers</a:t>
            </a:r>
            <a:endParaRPr sz="2400"/>
          </a:p>
        </p:txBody>
      </p:sp>
      <p:sp>
        <p:nvSpPr>
          <p:cNvPr id="79" name="Shape 79"/>
          <p:cNvSpPr txBox="1"/>
          <p:nvPr/>
        </p:nvSpPr>
        <p:spPr>
          <a:xfrm>
            <a:off x="3758763" y="4415675"/>
            <a:ext cx="1881600" cy="71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Low Revenue Growth</a:t>
            </a:r>
            <a:endParaRPr sz="2400"/>
          </a:p>
        </p:txBody>
      </p:sp>
      <p:sp>
        <p:nvSpPr>
          <p:cNvPr id="80" name="Shape 80"/>
          <p:cNvSpPr txBox="1"/>
          <p:nvPr/>
        </p:nvSpPr>
        <p:spPr>
          <a:xfrm>
            <a:off x="6340788" y="4538975"/>
            <a:ext cx="20019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 enough guides</a:t>
            </a:r>
            <a:endParaRPr sz="2400"/>
          </a:p>
        </p:txBody>
      </p:sp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9512" y="2522850"/>
            <a:ext cx="1740100" cy="174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10263" y="2443000"/>
            <a:ext cx="1881600" cy="188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Solution</a:t>
            </a:r>
            <a:endParaRPr sz="3000">
              <a:solidFill>
                <a:srgbClr val="4A86E8"/>
              </a:solidFill>
            </a:endParaRPr>
          </a:p>
        </p:txBody>
      </p:sp>
      <p:cxnSp>
        <p:nvCxnSpPr>
          <p:cNvPr id="88" name="Shape 88"/>
          <p:cNvCxnSpPr>
            <a:stCxn id="89" idx="2"/>
            <a:endCxn id="90" idx="0"/>
          </p:cNvCxnSpPr>
          <p:nvPr/>
        </p:nvCxnSpPr>
        <p:spPr>
          <a:xfrm>
            <a:off x="4667000" y="1026225"/>
            <a:ext cx="0" cy="4881900"/>
          </a:xfrm>
          <a:prstGeom prst="straightConnector1">
            <a:avLst/>
          </a:prstGeom>
          <a:noFill/>
          <a:ln cap="flat" cmpd="sng" w="762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Shape 91"/>
          <p:cNvCxnSpPr>
            <a:stCxn id="92" idx="1"/>
            <a:endCxn id="93" idx="3"/>
          </p:cNvCxnSpPr>
          <p:nvPr/>
        </p:nvCxnSpPr>
        <p:spPr>
          <a:xfrm flipH="1">
            <a:off x="1528650" y="3662375"/>
            <a:ext cx="6055800" cy="2400"/>
          </a:xfrm>
          <a:prstGeom prst="straightConnector1">
            <a:avLst/>
          </a:prstGeom>
          <a:noFill/>
          <a:ln cap="flat" cmpd="sng" w="76200">
            <a:solidFill>
              <a:srgbClr val="24E8EA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579" y="1531063"/>
            <a:ext cx="2572075" cy="1803737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7584450" y="3399875"/>
            <a:ext cx="16980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Availability</a:t>
            </a:r>
            <a:endParaRPr sz="2400"/>
          </a:p>
        </p:txBody>
      </p:sp>
      <p:sp>
        <p:nvSpPr>
          <p:cNvPr id="93" name="Shape 93"/>
          <p:cNvSpPr txBox="1"/>
          <p:nvPr/>
        </p:nvSpPr>
        <p:spPr>
          <a:xfrm>
            <a:off x="132475" y="3277650"/>
            <a:ext cx="1396200" cy="7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 so</a:t>
            </a:r>
            <a:endParaRPr sz="2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available</a:t>
            </a:r>
            <a:endParaRPr sz="2400"/>
          </a:p>
        </p:txBody>
      </p:sp>
      <p:sp>
        <p:nvSpPr>
          <p:cNvPr id="89" name="Shape 89"/>
          <p:cNvSpPr txBox="1"/>
          <p:nvPr/>
        </p:nvSpPr>
        <p:spPr>
          <a:xfrm>
            <a:off x="3867800" y="501225"/>
            <a:ext cx="15984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Engaging</a:t>
            </a:r>
            <a:endParaRPr sz="2400"/>
          </a:p>
        </p:txBody>
      </p:sp>
      <p:sp>
        <p:nvSpPr>
          <p:cNvPr id="90" name="Shape 90"/>
          <p:cNvSpPr txBox="1"/>
          <p:nvPr/>
        </p:nvSpPr>
        <p:spPr>
          <a:xfrm>
            <a:off x="3766550" y="5908225"/>
            <a:ext cx="18009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Not so engaging</a:t>
            </a:r>
            <a:endParaRPr sz="2400"/>
          </a:p>
        </p:txBody>
      </p:sp>
      <p:pic>
        <p:nvPicPr>
          <p:cNvPr id="95" name="Shape 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65200" y="3985913"/>
            <a:ext cx="1527600" cy="159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 rotWithShape="1">
          <a:blip r:embed="rId6">
            <a:alphaModFix/>
          </a:blip>
          <a:srcRect b="0" l="22699" r="20958" t="0"/>
          <a:stretch/>
        </p:blipFill>
        <p:spPr>
          <a:xfrm>
            <a:off x="5366600" y="3988150"/>
            <a:ext cx="1698000" cy="200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3450" y="1428375"/>
            <a:ext cx="1102755" cy="2009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Shape 98"/>
          <p:cNvCxnSpPr>
            <a:stCxn id="97" idx="3"/>
            <a:endCxn id="94" idx="1"/>
          </p:cNvCxnSpPr>
          <p:nvPr/>
        </p:nvCxnSpPr>
        <p:spPr>
          <a:xfrm>
            <a:off x="3846205" y="2432937"/>
            <a:ext cx="10833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9" name="Shape 99"/>
          <p:cNvCxnSpPr>
            <a:stCxn id="96" idx="0"/>
            <a:endCxn id="94" idx="2"/>
          </p:cNvCxnSpPr>
          <p:nvPr/>
        </p:nvCxnSpPr>
        <p:spPr>
          <a:xfrm rot="10800000">
            <a:off x="6215600" y="3334750"/>
            <a:ext cx="0" cy="65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28300" y="-148100"/>
            <a:ext cx="27048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What is</a:t>
            </a:r>
            <a:endParaRPr sz="3000">
              <a:solidFill>
                <a:srgbClr val="4A86E8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RoboTour?</a:t>
            </a:r>
            <a:endParaRPr sz="3000">
              <a:solidFill>
                <a:srgbClr val="4A86E8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grpSp>
        <p:nvGrpSpPr>
          <p:cNvPr id="105" name="Shape 105"/>
          <p:cNvGrpSpPr/>
          <p:nvPr/>
        </p:nvGrpSpPr>
        <p:grpSpPr>
          <a:xfrm>
            <a:off x="6126183" y="1275485"/>
            <a:ext cx="2086208" cy="4419410"/>
            <a:chOff x="2547150" y="238125"/>
            <a:chExt cx="2525675" cy="5238750"/>
          </a:xfrm>
        </p:grpSpPr>
        <p:sp>
          <p:nvSpPr>
            <p:cNvPr id="106" name="Shape 106"/>
            <p:cNvSpPr/>
            <p:nvPr/>
          </p:nvSpPr>
          <p:spPr>
            <a:xfrm>
              <a:off x="2547150" y="238125"/>
              <a:ext cx="2525675" cy="5238750"/>
            </a:xfrm>
            <a:custGeom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4A86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3557025" y="5147100"/>
              <a:ext cx="504050" cy="179900"/>
            </a:xfrm>
            <a:custGeom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3008050" y="423600"/>
              <a:ext cx="99325" cy="99325"/>
            </a:xfrm>
            <a:custGeom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3566400" y="434850"/>
              <a:ext cx="487175" cy="76850"/>
            </a:xfrm>
            <a:custGeom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Shape 110"/>
          <p:cNvSpPr/>
          <p:nvPr/>
        </p:nvSpPr>
        <p:spPr>
          <a:xfrm>
            <a:off x="4930163" y="2920025"/>
            <a:ext cx="875700" cy="983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7986" l="0" r="0" t="0"/>
          <a:stretch/>
        </p:blipFill>
        <p:spPr>
          <a:xfrm>
            <a:off x="6168325" y="1646325"/>
            <a:ext cx="2001899" cy="36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325" y="2049950"/>
            <a:ext cx="4390601" cy="311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Product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18" name="Shape 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6012" y="2589519"/>
            <a:ext cx="2509325" cy="175974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" name="Shape 119"/>
          <p:cNvCxnSpPr>
            <a:stCxn id="120" idx="3"/>
            <a:endCxn id="118" idx="1"/>
          </p:cNvCxnSpPr>
          <p:nvPr/>
        </p:nvCxnSpPr>
        <p:spPr>
          <a:xfrm flipH="1" rot="10800000">
            <a:off x="1876925" y="3469275"/>
            <a:ext cx="1579200" cy="75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Shape 121"/>
          <p:cNvCxnSpPr>
            <a:stCxn id="122" idx="0"/>
            <a:endCxn id="118" idx="2"/>
          </p:cNvCxnSpPr>
          <p:nvPr/>
        </p:nvCxnSpPr>
        <p:spPr>
          <a:xfrm rot="10800000">
            <a:off x="4710675" y="4349225"/>
            <a:ext cx="0" cy="4581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3" name="Shape 123"/>
          <p:cNvCxnSpPr>
            <a:stCxn id="124" idx="2"/>
            <a:endCxn id="118" idx="0"/>
          </p:cNvCxnSpPr>
          <p:nvPr/>
        </p:nvCxnSpPr>
        <p:spPr>
          <a:xfrm>
            <a:off x="4710675" y="2276919"/>
            <a:ext cx="0" cy="3126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5" name="Shape 125"/>
          <p:cNvSpPr txBox="1"/>
          <p:nvPr/>
        </p:nvSpPr>
        <p:spPr>
          <a:xfrm>
            <a:off x="28900" y="4378765"/>
            <a:ext cx="2614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Multi-language</a:t>
            </a:r>
            <a:endParaRPr sz="2400"/>
          </a:p>
        </p:txBody>
      </p:sp>
      <p:cxnSp>
        <p:nvCxnSpPr>
          <p:cNvPr id="126" name="Shape 126"/>
          <p:cNvCxnSpPr>
            <a:stCxn id="127" idx="1"/>
            <a:endCxn id="118" idx="3"/>
          </p:cNvCxnSpPr>
          <p:nvPr/>
        </p:nvCxnSpPr>
        <p:spPr>
          <a:xfrm flipH="1">
            <a:off x="5965200" y="3463875"/>
            <a:ext cx="1579200" cy="54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20" name="Shape 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825" y="2779725"/>
            <a:ext cx="1394100" cy="139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544400" y="2664075"/>
            <a:ext cx="1599600" cy="159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/>
          <p:nvPr/>
        </p:nvSpPr>
        <p:spPr>
          <a:xfrm>
            <a:off x="6778250" y="4453315"/>
            <a:ext cx="2614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Guide</a:t>
            </a:r>
            <a:endParaRPr sz="2400"/>
          </a:p>
        </p:txBody>
      </p:sp>
      <p:pic>
        <p:nvPicPr>
          <p:cNvPr id="129" name="Shape 1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82400" y="201925"/>
            <a:ext cx="1579199" cy="1579199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3403525" y="1663540"/>
            <a:ext cx="2614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Multi-user</a:t>
            </a:r>
            <a:endParaRPr sz="2400"/>
          </a:p>
        </p:txBody>
      </p:sp>
      <p:pic>
        <p:nvPicPr>
          <p:cNvPr id="122" name="Shape 1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7775" y="4807325"/>
            <a:ext cx="1525800" cy="152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Shape 131"/>
          <p:cNvSpPr txBox="1"/>
          <p:nvPr/>
        </p:nvSpPr>
        <p:spPr>
          <a:xfrm>
            <a:off x="3264900" y="6291565"/>
            <a:ext cx="2614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Audio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Custom Sensor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37" name="Shape 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788" y="1660625"/>
            <a:ext cx="6100425" cy="46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Value Proposition</a:t>
            </a:r>
            <a:endParaRPr sz="2600">
              <a:solidFill>
                <a:srgbClr val="4A86E8"/>
              </a:solidFill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2825362" y="2609190"/>
            <a:ext cx="26142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Mobile Donation</a:t>
            </a:r>
            <a:endParaRPr b="1" sz="2400"/>
          </a:p>
        </p:txBody>
      </p:sp>
      <p:sp>
        <p:nvSpPr>
          <p:cNvPr id="144" name="Shape 144"/>
          <p:cNvSpPr/>
          <p:nvPr/>
        </p:nvSpPr>
        <p:spPr>
          <a:xfrm>
            <a:off x="2746525" y="3782175"/>
            <a:ext cx="2554200" cy="2516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£9,300bn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2022</a:t>
            </a:r>
            <a:endParaRPr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3462925" y="5226125"/>
            <a:ext cx="1174200" cy="11070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£170bn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  <p:sp>
        <p:nvSpPr>
          <p:cNvPr id="146" name="Shape 146"/>
          <p:cNvSpPr txBox="1"/>
          <p:nvPr/>
        </p:nvSpPr>
        <p:spPr>
          <a:xfrm>
            <a:off x="2219288" y="3159388"/>
            <a:ext cx="3661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Mobile POS Payments Market Worldwide</a:t>
            </a:r>
            <a:endParaRPr b="1"/>
          </a:p>
        </p:txBody>
      </p:sp>
      <p:sp>
        <p:nvSpPr>
          <p:cNvPr id="147" name="Shape 147"/>
          <p:cNvSpPr/>
          <p:nvPr/>
        </p:nvSpPr>
        <p:spPr>
          <a:xfrm>
            <a:off x="5474075" y="4049400"/>
            <a:ext cx="314700" cy="21537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24E8EA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Shape 148"/>
          <p:cNvSpPr txBox="1"/>
          <p:nvPr/>
        </p:nvSpPr>
        <p:spPr>
          <a:xfrm>
            <a:off x="5721413" y="4601525"/>
            <a:ext cx="1203300" cy="6246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4E8EA"/>
                </a:solidFill>
              </a:rPr>
              <a:t>540</a:t>
            </a:r>
            <a:r>
              <a:rPr b="1" lang="en" sz="2400">
                <a:solidFill>
                  <a:srgbClr val="24E8EA"/>
                </a:solidFill>
              </a:rPr>
              <a:t>0%</a:t>
            </a:r>
            <a:endParaRPr b="1" sz="2400">
              <a:solidFill>
                <a:srgbClr val="24E8EA"/>
              </a:solidFill>
            </a:endParaRPr>
          </a:p>
        </p:txBody>
      </p:sp>
      <p:sp>
        <p:nvSpPr>
          <p:cNvPr id="149" name="Shape 149"/>
          <p:cNvSpPr txBox="1"/>
          <p:nvPr/>
        </p:nvSpPr>
        <p:spPr>
          <a:xfrm>
            <a:off x="6924725" y="6333125"/>
            <a:ext cx="3925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Statista</a:t>
            </a:r>
            <a:endParaRPr/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763" y="1672588"/>
            <a:ext cx="936600" cy="9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Value Proposition</a:t>
            </a:r>
            <a:endParaRPr sz="2600">
              <a:solidFill>
                <a:srgbClr val="4A86E8"/>
              </a:solidFill>
            </a:endParaRPr>
          </a:p>
        </p:txBody>
      </p:sp>
      <p:sp>
        <p:nvSpPr>
          <p:cNvPr id="156" name="Shape 156"/>
          <p:cNvSpPr txBox="1"/>
          <p:nvPr/>
        </p:nvSpPr>
        <p:spPr>
          <a:xfrm>
            <a:off x="4478950" y="6333125"/>
            <a:ext cx="3925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Office for National Statistics, Statista</a:t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1215838" y="3717238"/>
            <a:ext cx="1778400" cy="17838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£568M</a:t>
            </a:r>
            <a:endParaRPr b="1" sz="2400"/>
          </a:p>
        </p:txBody>
      </p:sp>
      <p:sp>
        <p:nvSpPr>
          <p:cNvPr id="158" name="Shape 158"/>
          <p:cNvSpPr txBox="1"/>
          <p:nvPr/>
        </p:nvSpPr>
        <p:spPr>
          <a:xfrm>
            <a:off x="628300" y="3207400"/>
            <a:ext cx="377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Annual revenue of museum in UK (2016)</a:t>
            </a:r>
            <a:endParaRPr b="1"/>
          </a:p>
        </p:txBody>
      </p:sp>
      <p:sp>
        <p:nvSpPr>
          <p:cNvPr id="159" name="Shape 159"/>
          <p:cNvSpPr/>
          <p:nvPr/>
        </p:nvSpPr>
        <p:spPr>
          <a:xfrm>
            <a:off x="3069550" y="4049400"/>
            <a:ext cx="1203300" cy="1152000"/>
          </a:xfrm>
          <a:prstGeom prst="ellipse">
            <a:avLst/>
          </a:prstGeom>
          <a:noFill/>
          <a:ln cap="flat" cmpd="sng" w="76200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4E8EA"/>
              </a:solidFill>
            </a:endParaRPr>
          </a:p>
        </p:txBody>
      </p:sp>
      <p:sp>
        <p:nvSpPr>
          <p:cNvPr id="160" name="Shape 160"/>
          <p:cNvSpPr/>
          <p:nvPr/>
        </p:nvSpPr>
        <p:spPr>
          <a:xfrm>
            <a:off x="3806252" y="4412351"/>
            <a:ext cx="241500" cy="39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24E8EA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E8EA"/>
              </a:solidFill>
            </a:endParaRPr>
          </a:p>
        </p:txBody>
      </p:sp>
      <p:sp>
        <p:nvSpPr>
          <p:cNvPr id="161" name="Shape 161"/>
          <p:cNvSpPr txBox="1"/>
          <p:nvPr/>
        </p:nvSpPr>
        <p:spPr>
          <a:xfrm>
            <a:off x="3177880" y="4313100"/>
            <a:ext cx="765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4E8EA"/>
                </a:solidFill>
              </a:rPr>
              <a:t>30% </a:t>
            </a:r>
            <a:endParaRPr b="1" sz="2000">
              <a:solidFill>
                <a:srgbClr val="24E8EA"/>
              </a:solidFill>
            </a:endParaRPr>
          </a:p>
        </p:txBody>
      </p:sp>
      <p:sp>
        <p:nvSpPr>
          <p:cNvPr id="162" name="Shape 162"/>
          <p:cNvSpPr txBox="1"/>
          <p:nvPr/>
        </p:nvSpPr>
        <p:spPr>
          <a:xfrm>
            <a:off x="2945800" y="4159288"/>
            <a:ext cx="1450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4E8EA"/>
                </a:solidFill>
              </a:rPr>
              <a:t>£170M</a:t>
            </a:r>
            <a:endParaRPr sz="2000">
              <a:solidFill>
                <a:srgbClr val="24E8EA"/>
              </a:solidFill>
            </a:endParaRPr>
          </a:p>
        </p:txBody>
      </p:sp>
      <p:pic>
        <p:nvPicPr>
          <p:cNvPr id="163" name="Shape 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8400" y="1720600"/>
            <a:ext cx="936600" cy="93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Shape 164"/>
          <p:cNvSpPr txBox="1"/>
          <p:nvPr/>
        </p:nvSpPr>
        <p:spPr>
          <a:xfrm>
            <a:off x="951550" y="2689925"/>
            <a:ext cx="29103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Increase Revenue</a:t>
            </a:r>
            <a:endParaRPr b="1" sz="2400"/>
          </a:p>
        </p:txBody>
      </p:sp>
      <p:sp>
        <p:nvSpPr>
          <p:cNvPr id="165" name="Shape 165"/>
          <p:cNvSpPr/>
          <p:nvPr/>
        </p:nvSpPr>
        <p:spPr>
          <a:xfrm>
            <a:off x="5290754" y="3717252"/>
            <a:ext cx="2301900" cy="20913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£18k</a:t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</p:txBody>
      </p:sp>
      <p:sp>
        <p:nvSpPr>
          <p:cNvPr id="166" name="Shape 166"/>
          <p:cNvSpPr txBox="1"/>
          <p:nvPr/>
        </p:nvSpPr>
        <p:spPr>
          <a:xfrm>
            <a:off x="4730675" y="2689925"/>
            <a:ext cx="35106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Reduce Labour Cost</a:t>
            </a:r>
            <a:endParaRPr b="1" sz="2400"/>
          </a:p>
        </p:txBody>
      </p:sp>
      <p:sp>
        <p:nvSpPr>
          <p:cNvPr id="167" name="Shape 167"/>
          <p:cNvSpPr txBox="1"/>
          <p:nvPr/>
        </p:nvSpPr>
        <p:spPr>
          <a:xfrm>
            <a:off x="4520500" y="3207400"/>
            <a:ext cx="37749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Average tour guide salary (Indeed.com)</a:t>
            </a:r>
            <a:endParaRPr b="1"/>
          </a:p>
        </p:txBody>
      </p:sp>
      <p:sp>
        <p:nvSpPr>
          <p:cNvPr id="168" name="Shape 168"/>
          <p:cNvSpPr/>
          <p:nvPr/>
        </p:nvSpPr>
        <p:spPr>
          <a:xfrm>
            <a:off x="5840050" y="4656550"/>
            <a:ext cx="1203300" cy="1152000"/>
          </a:xfrm>
          <a:prstGeom prst="ellipse">
            <a:avLst/>
          </a:prstGeom>
          <a:noFill/>
          <a:ln cap="flat" cmpd="sng" w="76200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4E8EA"/>
              </a:solidFill>
            </a:endParaRPr>
          </a:p>
        </p:txBody>
      </p:sp>
      <p:sp>
        <p:nvSpPr>
          <p:cNvPr id="169" name="Shape 169"/>
          <p:cNvSpPr/>
          <p:nvPr/>
        </p:nvSpPr>
        <p:spPr>
          <a:xfrm rot="10800000">
            <a:off x="6576424" y="5019522"/>
            <a:ext cx="241800" cy="393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24E8EA"/>
          </a:solidFill>
          <a:ln cap="flat" cmpd="sng" w="9525">
            <a:solidFill>
              <a:srgbClr val="24E8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E8EA"/>
              </a:solidFill>
            </a:endParaRPr>
          </a:p>
        </p:txBody>
      </p:sp>
      <p:sp>
        <p:nvSpPr>
          <p:cNvPr id="170" name="Shape 170"/>
          <p:cNvSpPr txBox="1"/>
          <p:nvPr/>
        </p:nvSpPr>
        <p:spPr>
          <a:xfrm>
            <a:off x="5948380" y="4920250"/>
            <a:ext cx="765300" cy="6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4E8EA"/>
                </a:solidFill>
              </a:rPr>
              <a:t>95</a:t>
            </a:r>
            <a:r>
              <a:rPr b="1" lang="en" sz="2000">
                <a:solidFill>
                  <a:srgbClr val="24E8EA"/>
                </a:solidFill>
              </a:rPr>
              <a:t>% </a:t>
            </a:r>
            <a:endParaRPr b="1" sz="2000">
              <a:solidFill>
                <a:srgbClr val="24E8EA"/>
              </a:solidFill>
            </a:endParaRPr>
          </a:p>
        </p:txBody>
      </p:sp>
      <p:sp>
        <p:nvSpPr>
          <p:cNvPr id="171" name="Shape 171"/>
          <p:cNvSpPr txBox="1"/>
          <p:nvPr/>
        </p:nvSpPr>
        <p:spPr>
          <a:xfrm>
            <a:off x="5760575" y="4782688"/>
            <a:ext cx="1450800" cy="89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24E8EA"/>
                </a:solidFill>
              </a:rPr>
              <a:t>£1k</a:t>
            </a:r>
            <a:endParaRPr sz="2000">
              <a:solidFill>
                <a:srgbClr val="24E8EA"/>
              </a:solidFill>
            </a:endParaRPr>
          </a:p>
        </p:txBody>
      </p:sp>
      <p:pic>
        <p:nvPicPr>
          <p:cNvPr id="172" name="Shape 1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6300" y="1617987"/>
            <a:ext cx="1450800" cy="114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/>
        </p:nvSpPr>
        <p:spPr>
          <a:xfrm>
            <a:off x="628300" y="-148100"/>
            <a:ext cx="2001900" cy="1599600"/>
          </a:xfrm>
          <a:prstGeom prst="rect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A86E8"/>
                </a:solidFill>
                <a:latin typeface="Roboto Slab"/>
                <a:ea typeface="Roboto Slab"/>
                <a:cs typeface="Roboto Slab"/>
                <a:sym typeface="Roboto Slab"/>
              </a:rPr>
              <a:t>Business Model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900" y="2568774"/>
            <a:ext cx="1620363" cy="15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404" y="2568775"/>
            <a:ext cx="1522486" cy="159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8926" y="2568784"/>
            <a:ext cx="1522500" cy="164114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/>
        </p:nvSpPr>
        <p:spPr>
          <a:xfrm>
            <a:off x="1540025" y="4382875"/>
            <a:ext cx="1728000" cy="5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Subscription</a:t>
            </a:r>
            <a:endParaRPr sz="1800"/>
          </a:p>
        </p:txBody>
      </p:sp>
      <p:sp>
        <p:nvSpPr>
          <p:cNvPr id="182" name="Shape 182"/>
          <p:cNvSpPr txBox="1"/>
          <p:nvPr/>
        </p:nvSpPr>
        <p:spPr>
          <a:xfrm>
            <a:off x="3497875" y="4366075"/>
            <a:ext cx="22083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Gift Shop </a:t>
            </a:r>
            <a:r>
              <a:rPr lang="en" sz="1800"/>
              <a:t>Ads</a:t>
            </a:r>
            <a:endParaRPr sz="1800"/>
          </a:p>
        </p:txBody>
      </p:sp>
      <p:sp>
        <p:nvSpPr>
          <p:cNvPr id="183" name="Shape 183"/>
          <p:cNvSpPr txBox="1"/>
          <p:nvPr/>
        </p:nvSpPr>
        <p:spPr>
          <a:xfrm>
            <a:off x="5936025" y="4407625"/>
            <a:ext cx="2208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£9 Million by Year 6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